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8E9E02-FFDC-4CC1-9C16-51FB897F387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1CF991-DDF1-4CE7-A4D7-045D64FCA88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33182A2-7193-470A-8528-054B295BAB0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C716EB-DDB9-4B21-B170-2C49213D183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C70D3B-B23A-42DD-A400-64E58204BD5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C30ADD-407C-4BF9-B976-C5531E74BCF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3624A5-576E-44D1-8C31-9692624228C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6BDB5F-05B0-42F7-B65A-D6F5BB53A0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4577B6-1896-4ABB-B356-D1E32F7C485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D945E1-0190-4948-8DC1-B4C8355CE00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378F728-3554-4A3B-A831-8FCA14CD374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843FD24-4D6F-4D51-AAC3-411DDD07D3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en-GB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153143-9439-4823-872E-D884B86B5B52}" type="slidenum">
              <a:rPr lang="en-GB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GB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ceop" TargetMode="External"/><Relationship Id="rId4" Type="http://schemas.openxmlformats.org/officeDocument/2006/relationships/hyperlink" Target="http://www.ceop.police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op.police.uk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inkuknow.co.uk/pare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inkuknow.co.uk/parent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uknow.co.uk/parents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safety/" TargetMode="External"/><Relationship Id="rId5" Type="http://schemas.openxmlformats.org/officeDocument/2006/relationships/hyperlink" Target="http://www.iwf.org.uk/" TargetMode="External"/><Relationship Id="rId4" Type="http://schemas.openxmlformats.org/officeDocument/2006/relationships/hyperlink" Target="http://www.direct.gov.uk/en/Parents/Yourchildshealthandsafety/Internetsafety/index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2132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subTitle"/>
          </p:nvPr>
        </p:nvSpPr>
        <p:spPr>
          <a:xfrm>
            <a:off x="1523880" y="2504520"/>
            <a:ext cx="9143640" cy="3352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800" b="1" i="1" strike="noStrike" spc="-1">
                <a:solidFill>
                  <a:srgbClr val="000000"/>
                </a:solidFill>
                <a:latin typeface="Calibri"/>
              </a:rPr>
              <a:t>E-safety Awareness </a:t>
            </a:r>
            <a:endParaRPr lang="en-GB" sz="4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800" b="1" i="1" strike="noStrike" spc="-1">
                <a:solidFill>
                  <a:srgbClr val="000000"/>
                </a:solidFill>
                <a:latin typeface="Calibri"/>
              </a:rPr>
              <a:t>for </a:t>
            </a:r>
            <a:endParaRPr lang="en-GB" sz="4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800" b="1" i="1" strike="noStrike" spc="-1">
                <a:solidFill>
                  <a:srgbClr val="000000"/>
                </a:solidFill>
                <a:latin typeface="Calibri"/>
              </a:rPr>
              <a:t>Parents and Carers </a:t>
            </a:r>
            <a:endParaRPr lang="en-GB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523880" y="278280"/>
            <a:ext cx="9143640" cy="675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0" u="sng" strike="noStrike" spc="-1">
                <a:solidFill>
                  <a:srgbClr val="FFFFFF"/>
                </a:solidFill>
                <a:uFillTx/>
                <a:latin typeface="Calibri"/>
              </a:rPr>
              <a:t>Social Networking 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Rectangle 1"/>
          <p:cNvSpPr/>
          <p:nvPr/>
        </p:nvSpPr>
        <p:spPr>
          <a:xfrm>
            <a:off x="424080" y="1947960"/>
            <a:ext cx="8494200" cy="44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Social networking has exploded into our lives, with many of us feeling pressure to join in or miss out.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Examples of social media/networking include: Facebook, Twitter, Youtube, Whatsapp, Instagram, Snapchat, Twitch, TikTok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These sites/apps allow us to connect with friends and communicate in ways 20 years ago we never dreamed would be possible.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Picture 2"/>
          <p:cNvPicPr/>
          <p:nvPr/>
        </p:nvPicPr>
        <p:blipFill>
          <a:blip r:embed="rId3"/>
          <a:stretch/>
        </p:blipFill>
        <p:spPr>
          <a:xfrm>
            <a:off x="8918640" y="2337840"/>
            <a:ext cx="3122640" cy="311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596520" y="397440"/>
            <a:ext cx="11052000" cy="629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1" u="sng" strike="noStrike" spc="-1">
                <a:solidFill>
                  <a:srgbClr val="FFFFFF"/>
                </a:solidFill>
                <a:uFillTx/>
                <a:latin typeface="Calibri"/>
              </a:rPr>
              <a:t>Networking Apps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Who here has a Facebook, Twitter, Instagram, Tiktok profile?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Have any of you been pestered by your child to let them have a social media account?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Does anyone know how old you have to be to sign up for the majority of these accounts?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Are any of you friends with your children on their apps?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88880" y="251640"/>
            <a:ext cx="11256120" cy="637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1" u="sng" strike="noStrike" spc="-1" dirty="0">
                <a:solidFill>
                  <a:srgbClr val="FFFFFF"/>
                </a:solidFill>
                <a:uFillTx/>
                <a:latin typeface="Calibri"/>
              </a:rPr>
              <a:t>Security Tips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Security settings need to be set to “Private”, “Friends only” or the  equivalent option. </a:t>
            </a:r>
            <a:endParaRPr lang="en-GB" sz="2400" spc="-1" dirty="0">
              <a:solidFill>
                <a:srgbClr val="000000"/>
              </a:solidFill>
              <a:latin typeface="Calibri"/>
            </a:endParaRPr>
          </a:p>
          <a:p>
            <a:pPr marL="457200" indent="-457200" algn="ctr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2400" b="0" strike="noStrike" spc="-1" dirty="0" smtClean="0">
                <a:solidFill>
                  <a:srgbClr val="000000"/>
                </a:solidFill>
                <a:latin typeface="Calibri"/>
              </a:rPr>
              <a:t>They </a:t>
            </a: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should only post content and photos they wouldn't mind showing you!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3. Try your very best to be “Friends” with your child on their accounts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4. Ask them to show you how the app works and what they can do on it.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000000"/>
                </a:solidFill>
                <a:latin typeface="Calibri"/>
              </a:rPr>
              <a:t>5. Learn how to report an issue directly via the app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subTitle"/>
          </p:nvPr>
        </p:nvSpPr>
        <p:spPr>
          <a:xfrm>
            <a:off x="622800" y="291600"/>
            <a:ext cx="11369880" cy="6254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9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5200" b="1" u="sng" strike="noStrike" spc="-1" dirty="0">
                <a:solidFill>
                  <a:srgbClr val="FFFFFF"/>
                </a:solidFill>
                <a:uFillTx/>
                <a:latin typeface="Calibri"/>
              </a:rPr>
              <a:t>Security Tips</a:t>
            </a:r>
            <a:endParaRPr lang="en-GB" sz="5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732240" indent="-73224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Help them set up their profile 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32240" indent="-732240" algn="ctr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Add your email as the main contact (if </a:t>
            </a:r>
            <a:r>
              <a:rPr lang="en-GB" sz="3600" b="0" strike="noStrike" spc="-1" dirty="0" smtClean="0">
                <a:solidFill>
                  <a:srgbClr val="000000"/>
                </a:solidFill>
                <a:latin typeface="Calibri"/>
              </a:rPr>
              <a:t>possible)</a:t>
            </a:r>
            <a:endParaRPr lang="en-GB" sz="3600" spc="-1" dirty="0">
              <a:solidFill>
                <a:srgbClr val="000000"/>
              </a:solidFill>
              <a:latin typeface="Arial"/>
            </a:endParaRPr>
          </a:p>
          <a:p>
            <a:pPr marL="732240" indent="-732240" algn="ctr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3600" b="0" strike="noStrike" spc="-1" dirty="0" smtClean="0">
                <a:solidFill>
                  <a:srgbClr val="000000"/>
                </a:solidFill>
                <a:latin typeface="Calibri"/>
              </a:rPr>
              <a:t>Ensure </a:t>
            </a: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they only accept invites/add friends who are children they and you know 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32240" indent="-732240" algn="ctr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‘’ Bookmark” the CEOP webpage – </a:t>
            </a:r>
            <a:r>
              <a:rPr lang="en-GB" sz="3600" b="0" i="1" strike="noStrike" spc="-1" dirty="0">
                <a:solidFill>
                  <a:srgbClr val="000000"/>
                </a:solidFill>
                <a:latin typeface="Calibri"/>
              </a:rPr>
              <a:t>more CEOP details to come later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  <a:p>
            <a:pPr marL="732240" indent="-732240" algn="ctr">
              <a:lnSpc>
                <a:spcPct val="17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Check in and keep updated with your child, if you have any questions which relate directly to a particular app, check the individual app help or support pages.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Picture 1"/>
          <p:cNvPicPr/>
          <p:nvPr/>
        </p:nvPicPr>
        <p:blipFill>
          <a:blip r:embed="rId3"/>
          <a:srcRect l="16525" t="7517" r="18047" b="567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1"/>
          <p:cNvPicPr/>
          <p:nvPr/>
        </p:nvPicPr>
        <p:blipFill>
          <a:blip r:embed="rId3"/>
          <a:srcRect l="16525" t="7517" r="18372" b="5487"/>
          <a:stretch/>
        </p:blipFill>
        <p:spPr>
          <a:xfrm>
            <a:off x="0" y="6644520"/>
            <a:ext cx="12191760" cy="6839280"/>
          </a:xfrm>
          <a:prstGeom prst="rect">
            <a:avLst/>
          </a:prstGeom>
          <a:ln w="0">
            <a:noFill/>
          </a:ln>
        </p:spPr>
      </p:pic>
      <p:sp>
        <p:nvSpPr>
          <p:cNvPr id="75" name="TextBox 2"/>
          <p:cNvSpPr/>
          <p:nvPr/>
        </p:nvSpPr>
        <p:spPr>
          <a:xfrm>
            <a:off x="4846320" y="266040"/>
            <a:ext cx="380952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FFFF"/>
                </a:solidFill>
                <a:latin typeface="Calibri"/>
              </a:rPr>
              <a:t>Online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en-GB" sz="4000" b="1" strike="noStrike" spc="-1">
                <a:solidFill>
                  <a:srgbClr val="FFFFFF"/>
                </a:solidFill>
                <a:latin typeface="Calibri"/>
              </a:rPr>
              <a:t>Risks</a:t>
            </a:r>
            <a:endParaRPr lang="en-GB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4"/>
          <p:cNvSpPr/>
          <p:nvPr/>
        </p:nvSpPr>
        <p:spPr>
          <a:xfrm>
            <a:off x="1523880" y="2499480"/>
            <a:ext cx="9692280" cy="484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Unwittingly sharing personal information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Uninvited or Unwanted contact / Grooming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Overuse – potentially becoming addicted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Cyberbullying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Viewing harmful or illegal content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marL="514440" indent="-5144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Lack of privacy / leaving a digital footprint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" name="Picture 1"/>
          <p:cNvPicPr/>
          <p:nvPr/>
        </p:nvPicPr>
        <p:blipFill>
          <a:blip r:embed="rId3"/>
          <a:srcRect l="16525" t="7708" r="18154" b="5678"/>
          <a:stretch/>
        </p:blipFill>
        <p:spPr>
          <a:xfrm>
            <a:off x="0" y="10800"/>
            <a:ext cx="12191760" cy="6846840"/>
          </a:xfrm>
          <a:prstGeom prst="rect">
            <a:avLst/>
          </a:prstGeom>
          <a:ln w="0">
            <a:noFill/>
          </a:ln>
        </p:spPr>
      </p:pic>
      <p:sp>
        <p:nvSpPr>
          <p:cNvPr id="80" name="Rectangle 2"/>
          <p:cNvSpPr/>
          <p:nvPr/>
        </p:nvSpPr>
        <p:spPr>
          <a:xfrm>
            <a:off x="5605560" y="5152680"/>
            <a:ext cx="4810320" cy="1063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0" u="sng" strike="noStrike" spc="-1">
                <a:solidFill>
                  <a:schemeClr val="lt1"/>
                </a:solidFill>
                <a:uFillTx/>
                <a:latin typeface="Calibri"/>
                <a:hlinkClick r:id="rId4"/>
              </a:rPr>
              <a:t>www.ceop.police.uk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200" b="0" u="sng" strike="noStrike" spc="-1">
                <a:solidFill>
                  <a:schemeClr val="lt1"/>
                </a:solidFill>
                <a:uFillTx/>
                <a:latin typeface="Calibri"/>
                <a:hlinkClick r:id="rId5"/>
              </a:rPr>
              <a:t>www.facebook.com/ceop</a:t>
            </a:r>
            <a:r>
              <a:rPr lang="en-GB" sz="3200" b="0" strike="noStrike" spc="-1">
                <a:solidFill>
                  <a:schemeClr val="lt1"/>
                </a:solidFill>
                <a:latin typeface="Calibri"/>
              </a:rPr>
              <a:t> 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82" name="Rectangle 4"/>
          <p:cNvSpPr/>
          <p:nvPr/>
        </p:nvSpPr>
        <p:spPr>
          <a:xfrm>
            <a:off x="7381440" y="6155280"/>
            <a:ext cx="4810320" cy="63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0" u="sng" strike="noStrike" spc="-1">
                <a:solidFill>
                  <a:schemeClr val="lt1"/>
                </a:solidFill>
                <a:uFillTx/>
                <a:latin typeface="Calibri"/>
                <a:hlinkClick r:id="rId3"/>
              </a:rPr>
              <a:t>www.ceop.police.uk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Box 6"/>
          <p:cNvSpPr/>
          <p:nvPr/>
        </p:nvSpPr>
        <p:spPr>
          <a:xfrm>
            <a:off x="6290280" y="195120"/>
            <a:ext cx="2102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FFFFFF"/>
                </a:solidFill>
                <a:latin typeface="Calibri"/>
              </a:rPr>
              <a:t>CEOP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Box 7"/>
          <p:cNvSpPr/>
          <p:nvPr/>
        </p:nvSpPr>
        <p:spPr>
          <a:xfrm>
            <a:off x="433440" y="2143080"/>
            <a:ext cx="1132524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CEOP was set up in 2006. They have been working hard to protect children from harm online.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They work with safeguarding and child protection partners across the UK and overseas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In October 2013 CEOP was absorbed into the National Crime Agency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The website gives information on how CEOP can help, what happens when you make a report and allows children and adults to report inappropriate interactions and content directly to CEOP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There is a link to childline for information if a child is being bullied online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There are also many sources of information split into age groups for children, for parents/carers and professionals.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1"/>
          <p:cNvPicPr/>
          <p:nvPr/>
        </p:nvPicPr>
        <p:blipFill>
          <a:blip r:embed="rId3"/>
          <a:srcRect l="16632" t="7517" r="18154" b="587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4"/>
          <p:cNvSpPr/>
          <p:nvPr/>
        </p:nvSpPr>
        <p:spPr>
          <a:xfrm>
            <a:off x="1126440" y="3021480"/>
            <a:ext cx="7752240" cy="42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b="0" u="sng" strike="noStrike" spc="-1">
                <a:solidFill>
                  <a:schemeClr val="lt1"/>
                </a:solidFill>
                <a:uFillTx/>
                <a:latin typeface="Calibri"/>
                <a:hlinkClick r:id="rId4"/>
              </a:rPr>
              <a:t>www.thinkuknow.co.uk/parents</a:t>
            </a:r>
            <a:endParaRPr lang="en-GB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Picture 1"/>
          <p:cNvPicPr/>
          <p:nvPr/>
        </p:nvPicPr>
        <p:blipFill>
          <a:blip r:embed="rId3"/>
          <a:srcRect l="16632" t="7320" r="18047" b="5290"/>
          <a:stretch/>
        </p:blipFill>
        <p:spPr>
          <a:xfrm>
            <a:off x="0" y="0"/>
            <a:ext cx="12191760" cy="682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/>
          <p:cNvPicPr/>
          <p:nvPr/>
        </p:nvPicPr>
        <p:blipFill>
          <a:blip r:embed="rId2"/>
          <a:stretch/>
        </p:blipFill>
        <p:spPr>
          <a:xfrm>
            <a:off x="0" y="-39600"/>
            <a:ext cx="12191760" cy="1855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1523880" y="1630080"/>
            <a:ext cx="9143640" cy="512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000" b="1" u="sng" strike="noStrike" spc="-1">
                <a:solidFill>
                  <a:srgbClr val="000000"/>
                </a:solidFill>
                <a:uFillTx/>
                <a:latin typeface="Calibri"/>
              </a:rPr>
              <a:t>Aims of the presentation?</a:t>
            </a:r>
            <a:endParaRPr lang="en-GB" sz="40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Positive aspects of being online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Social Networking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Managing Risks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Child Exploitation and Online Protection Centre (CEOP)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Technologies your children might use –Gaming, Instant Messaging, Mobiles etc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Parental Controls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Tips for protection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Advice and help (including useful websites)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1"/>
          <p:cNvPicPr/>
          <p:nvPr/>
        </p:nvPicPr>
        <p:blipFill>
          <a:blip r:embed="rId3"/>
          <a:srcRect l="16632" t="7320" r="17936" b="529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2"/>
          <p:cNvSpPr/>
          <p:nvPr/>
        </p:nvSpPr>
        <p:spPr>
          <a:xfrm>
            <a:off x="1828800" y="3114360"/>
            <a:ext cx="6215040" cy="330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" name="Rectangle 4"/>
          <p:cNvSpPr/>
          <p:nvPr/>
        </p:nvSpPr>
        <p:spPr>
          <a:xfrm>
            <a:off x="1126440" y="3021480"/>
            <a:ext cx="7063200" cy="42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b="0" u="sng" strike="noStrike" spc="-1">
                <a:solidFill>
                  <a:schemeClr val="lt1"/>
                </a:solidFill>
                <a:uFillTx/>
                <a:latin typeface="Calibri"/>
                <a:hlinkClick r:id="rId4"/>
              </a:rPr>
              <a:t>www.thinkuknow.co.uk/parents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98" name="TextBox 4"/>
          <p:cNvSpPr/>
          <p:nvPr/>
        </p:nvSpPr>
        <p:spPr>
          <a:xfrm>
            <a:off x="4744440" y="327600"/>
            <a:ext cx="3643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FFFFFF"/>
                </a:solidFill>
                <a:latin typeface="Calibri"/>
              </a:rPr>
              <a:t>Parental Controls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Box 7"/>
          <p:cNvSpPr/>
          <p:nvPr/>
        </p:nvSpPr>
        <p:spPr>
          <a:xfrm>
            <a:off x="536040" y="2004120"/>
            <a:ext cx="10830240" cy="435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There is no ‘one size fits all’ for Parental Controls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Parental Controls can be set up on: Broadband, Games Consoles, Online/browser, Social Media/Apps, Paid options – apps/filtering software. 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One option is to use a search engine, such as google, and search for your device and parental controls for information on how to set them up.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000000"/>
                </a:solidFill>
                <a:latin typeface="Calibri"/>
              </a:rPr>
              <a:t>Youtube is another great resource with visual guides on how to set up parental controls.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1"/>
          <p:cNvPicPr/>
          <p:nvPr/>
        </p:nvPicPr>
        <p:blipFill>
          <a:blip r:embed="rId3"/>
          <a:srcRect l="16739" t="7708" r="17936" b="529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1"/>
          <p:cNvPicPr/>
          <p:nvPr/>
        </p:nvPicPr>
        <p:blipFill>
          <a:blip r:embed="rId3"/>
          <a:srcRect l="16525" t="7517" r="18261" b="5875"/>
          <a:stretch/>
        </p:blipFill>
        <p:spPr>
          <a:xfrm>
            <a:off x="0" y="1584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523880" y="238680"/>
            <a:ext cx="9143640" cy="648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8000" b="1" u="sng" strike="noStrike" spc="-1">
                <a:solidFill>
                  <a:srgbClr val="FFFFFF"/>
                </a:solidFill>
                <a:uFillTx/>
                <a:latin typeface="Calibri"/>
              </a:rPr>
              <a:t>Useful Websites</a:t>
            </a:r>
            <a:endParaRPr lang="en-GB" sz="8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•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Calibri"/>
              </a:rPr>
              <a:t>Internet Safety: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u="sng" strike="noStrike" spc="-1">
                <a:solidFill>
                  <a:srgbClr val="0563C1"/>
                </a:solidFill>
                <a:uFillTx/>
                <a:latin typeface="Calibri"/>
                <a:hlinkClick r:id="rId3"/>
              </a:rPr>
              <a:t>www.thinkuknow.co.uk/parents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u="sng" strike="noStrike" spc="-1">
                <a:solidFill>
                  <a:srgbClr val="0563C1"/>
                </a:solidFill>
                <a:uFillTx/>
                <a:latin typeface="Calibri"/>
                <a:hlinkClick r:id="rId4"/>
              </a:rPr>
              <a:t>http://www.direct.gov.uk/en/Parents/Yourchildshealthandsafety/Internetsafety/index.htm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u="sng" strike="noStrike" spc="-1">
                <a:solidFill>
                  <a:srgbClr val="0563C1"/>
                </a:solidFill>
                <a:uFillTx/>
                <a:latin typeface="Calibri"/>
                <a:hlinkClick r:id="rId5"/>
              </a:rPr>
              <a:t>http://www.iwf.org.uk/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1" u="sng" strike="noStrike" spc="-1">
                <a:solidFill>
                  <a:srgbClr val="000000"/>
                </a:solidFill>
                <a:uFillTx/>
                <a:latin typeface="Calibri"/>
              </a:rPr>
              <a:t>Facebook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u="sng" strike="noStrike" spc="-1">
                <a:solidFill>
                  <a:srgbClr val="0563C1"/>
                </a:solidFill>
                <a:uFillTx/>
                <a:latin typeface="Calibri"/>
                <a:hlinkClick r:id="rId6"/>
              </a:rPr>
              <a:t>http://www.facebook.com/safety/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69880" y="331200"/>
            <a:ext cx="10773720" cy="652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1" u="sng" strike="noStrike" spc="-1" dirty="0">
                <a:solidFill>
                  <a:srgbClr val="FFFFFF"/>
                </a:solidFill>
                <a:uFillTx/>
                <a:latin typeface="Calibri"/>
              </a:rPr>
              <a:t>Why are we here?</a:t>
            </a:r>
            <a:endParaRPr lang="en-GB" sz="4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4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•</a:t>
            </a:r>
            <a:r>
              <a:rPr lang="en-GB" sz="3600" b="0" strike="noStrike" spc="-1" dirty="0" smtClean="0">
                <a:solidFill>
                  <a:srgbClr val="000000"/>
                </a:solidFill>
                <a:latin typeface="Calibri"/>
              </a:rPr>
              <a:t>The next </a:t>
            </a: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picture shows the speed at which the internet is changing the world.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•The sites </a:t>
            </a:r>
            <a:r>
              <a:rPr lang="en-GB" sz="3600" b="0" strike="noStrike" spc="-1" dirty="0" smtClean="0">
                <a:solidFill>
                  <a:srgbClr val="000000"/>
                </a:solidFill>
                <a:latin typeface="Calibri"/>
              </a:rPr>
              <a:t>you see are </a:t>
            </a: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becoming overwhelmingly popular for both adults and children.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600" b="0" strike="noStrike" spc="-1" dirty="0">
                <a:solidFill>
                  <a:srgbClr val="000000"/>
                </a:solidFill>
                <a:latin typeface="Calibri"/>
              </a:rPr>
              <a:t>•The online world is increasingly integrated into our daily lives.</a:t>
            </a: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/>
          <a:stretch/>
        </p:blipFill>
        <p:spPr>
          <a:xfrm>
            <a:off x="2682360" y="972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9720000" y="2880000"/>
            <a:ext cx="2112120" cy="1209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Calibri"/>
              </a:rPr>
              <a:t>2023 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en-GB" sz="4400" b="0" strike="noStrike" spc="-1">
                <a:solidFill>
                  <a:srgbClr val="000000"/>
                </a:solidFill>
                <a:latin typeface="Calibri"/>
              </a:rPr>
              <a:t>Version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1523880" y="503640"/>
            <a:ext cx="9143640" cy="475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1" u="sng" strike="noStrike" spc="-1">
                <a:solidFill>
                  <a:srgbClr val="FFFFFF"/>
                </a:solidFill>
                <a:uFillTx/>
                <a:latin typeface="Calibri"/>
              </a:rPr>
              <a:t>Websites</a:t>
            </a: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0" strike="noStrike" spc="-1">
                <a:solidFill>
                  <a:srgbClr val="000000"/>
                </a:solidFill>
                <a:latin typeface="Calibri"/>
              </a:rPr>
              <a:t>Which sites do your children use online?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523880" y="490320"/>
            <a:ext cx="9143640" cy="596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800" b="1" u="sng" strike="noStrike" spc="-1">
                <a:solidFill>
                  <a:srgbClr val="FFFFFF"/>
                </a:solidFill>
                <a:uFillTx/>
                <a:latin typeface="Calibri"/>
              </a:rPr>
              <a:t>The online world</a:t>
            </a:r>
            <a:endParaRPr lang="en-GB" sz="4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400" b="0" strike="noStrike" spc="-1">
                <a:solidFill>
                  <a:srgbClr val="000000"/>
                </a:solidFill>
                <a:latin typeface="Calibri"/>
              </a:rPr>
              <a:t>•</a:t>
            </a: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Children are natives in the online world, most are unaware of life without: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– Smartphones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– Games consoles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– Google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– Email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– Facebook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- Instagram/Snapchat/Tiktok etc…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•They feel confident using new sites, apps and technologies, moving from one to another with ease.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317880"/>
            <a:ext cx="9143640" cy="534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1" u="sng" strike="noStrike" spc="-1">
                <a:solidFill>
                  <a:srgbClr val="FFFFFF"/>
                </a:solidFill>
                <a:uFillTx/>
                <a:latin typeface="Calibri"/>
              </a:rPr>
              <a:t>The Online World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There are many positive aspects of being online.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200" b="0" strike="noStrike" spc="-1">
                <a:solidFill>
                  <a:srgbClr val="000000"/>
                </a:solidFill>
                <a:latin typeface="Calibri"/>
              </a:rPr>
              <a:t>• Have a think about what your children are learning whilst they are online, whether socialising, gaming or doing homework?</a:t>
            </a:r>
            <a:endParaRPr lang="en-GB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/>
            <a:endParaRPr lang="en-GB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Picture 1"/>
          <p:cNvPicPr/>
          <p:nvPr/>
        </p:nvPicPr>
        <p:blipFill>
          <a:blip r:embed="rId3"/>
          <a:srcRect l="16525" t="7363" r="18192" b="5678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/>
          <p:cNvPicPr/>
          <p:nvPr/>
        </p:nvPicPr>
        <p:blipFill>
          <a:blip r:embed="rId2"/>
          <a:stretch/>
        </p:blipFill>
        <p:spPr>
          <a:xfrm>
            <a:off x="0" y="0"/>
            <a:ext cx="12191760" cy="194760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523880" y="264960"/>
            <a:ext cx="9143640" cy="6095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4400" b="1" u="sng" strike="noStrike" spc="-1">
                <a:solidFill>
                  <a:srgbClr val="FFFFFF"/>
                </a:solidFill>
                <a:uFillTx/>
                <a:latin typeface="Calibri"/>
              </a:rPr>
              <a:t>Social Media</a:t>
            </a: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4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“ Today, social media is all around us; making it simpler to communicate and make contacts, opening doors to new exciting opportunities for creativity and education.” 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3600" b="0" i="1" strike="noStrike" spc="-1">
                <a:solidFill>
                  <a:srgbClr val="000000"/>
                </a:solidFill>
                <a:latin typeface="Calibri"/>
              </a:rPr>
              <a:t>CEOP 2011</a:t>
            </a:r>
            <a:endParaRPr lang="en-GB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12D143A471847880062C03B24A645" ma:contentTypeVersion="19" ma:contentTypeDescription="Create a new document." ma:contentTypeScope="" ma:versionID="10b1228d1caa657277febbafa779eb8a">
  <xsd:schema xmlns:xsd="http://www.w3.org/2001/XMLSchema" xmlns:xs="http://www.w3.org/2001/XMLSchema" xmlns:p="http://schemas.microsoft.com/office/2006/metadata/properties" xmlns:ns2="e6f97cb9-5ad4-43f5-8fc9-b76eb2a5764e" xmlns:ns3="7c521b2e-a186-4ef4-ae4f-8d9603417256" targetNamespace="http://schemas.microsoft.com/office/2006/metadata/properties" ma:root="true" ma:fieldsID="d59c1f1f35acf196951b533920e6369e" ns2:_="" ns3:_="">
    <xsd:import namespace="e6f97cb9-5ad4-43f5-8fc9-b76eb2a5764e"/>
    <xsd:import namespace="7c521b2e-a186-4ef4-ae4f-8d96034172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97cb9-5ad4-43f5-8fc9-b76eb2a5764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696b960-92fe-45cb-9b26-ccf718c63bbe}" ma:internalName="TaxCatchAll" ma:showField="CatchAllData" ma:web="e6f97cb9-5ad4-43f5-8fc9-b76eb2a576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21b2e-a186-4ef4-ae4f-8d9603417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521b2e-a186-4ef4-ae4f-8d9603417256">
      <Terms xmlns="http://schemas.microsoft.com/office/infopath/2007/PartnerControls"/>
    </lcf76f155ced4ddcb4097134ff3c332f>
    <TaxCatchAll xmlns="e6f97cb9-5ad4-43f5-8fc9-b76eb2a5764e" xsi:nil="true"/>
  </documentManagement>
</p:properties>
</file>

<file path=customXml/itemProps1.xml><?xml version="1.0" encoding="utf-8"?>
<ds:datastoreItem xmlns:ds="http://schemas.openxmlformats.org/officeDocument/2006/customXml" ds:itemID="{81E64C63-F686-4088-88ED-EA25BB73BC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B4EA2E-BBEF-495B-8325-7912778C5383}"/>
</file>

<file path=customXml/itemProps3.xml><?xml version="1.0" encoding="utf-8"?>
<ds:datastoreItem xmlns:ds="http://schemas.openxmlformats.org/officeDocument/2006/customXml" ds:itemID="{29D3A542-BEBD-4C9D-9C63-00937553AEC1}">
  <ds:schemaRefs>
    <ds:schemaRef ds:uri="http://schemas.microsoft.com/office/2006/documentManagement/types"/>
    <ds:schemaRef ds:uri="a6fa7762-d3bb-48c1-9fc9-4ee04a21d31e"/>
    <ds:schemaRef ds:uri="1e3eada4-8172-4714-95a5-607e60080af7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773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 Foster</dc:creator>
  <dc:description/>
  <cp:lastModifiedBy>Jarrett Kerry - AW-CU</cp:lastModifiedBy>
  <cp:revision>32</cp:revision>
  <dcterms:created xsi:type="dcterms:W3CDTF">2017-01-11T21:12:20Z</dcterms:created>
  <dcterms:modified xsi:type="dcterms:W3CDTF">2025-01-24T13:49:46Z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0x010100BEE12D143A471847880062C03B24A645</vt:lpwstr>
  </property>
  <property fmtid="{D5CDD505-2E9C-101B-9397-08002B2CF9AE}" pid="3" name="PresentationFormat">
    <vt:lpwstr>Widescreen</vt:lpwstr>
  </property>
  <property fmtid="{D5CDD505-2E9C-101B-9397-08002B2CF9AE}" pid="4" name="Slides">
    <vt:i4>24</vt:i4>
  </property>
</Properties>
</file>